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68" r:id="rId6"/>
    <p:sldId id="259" r:id="rId7"/>
    <p:sldId id="267" r:id="rId8"/>
    <p:sldId id="260" r:id="rId9"/>
    <p:sldId id="269" r:id="rId10"/>
    <p:sldId id="261" r:id="rId11"/>
    <p:sldId id="270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1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008D-2E11-46D5-9D1A-AADE33FBB3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98D07-79DB-45E3-9E1E-01F8B5FE85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759D7-271B-4EF0-B87E-588088B03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B0662-7980-49A3-A389-5A0C39FEB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49AC3-7BAE-426E-B504-4D2E23538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3DB6A-83EE-4A5A-8D94-26066A9B9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87481-4EE6-4D75-88C6-B2AB5F6C9B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41D68-CB86-44A4-BB96-34C9D35191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CC123-61AD-49BA-9C05-DE25A33DB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5F562-D5C8-46A0-949A-015CCE4D4D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29D73-81D1-47B4-9159-DA07AD723E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1639E3F-3839-4CD1-BBD5-8A827E467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view/sections/211/docs/449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view/sections/211/docs/449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ipi.ru/view/sections/211/docs/449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ingenglish.com/resources/essays/" TargetMode="External"/><Relationship Id="rId2" Type="http://schemas.openxmlformats.org/officeDocument/2006/relationships/hyperlink" Target="http://aaweb.gallaudet.edu/CLAST/Tutorial_and_Instructional_Programs/English_Works/Writing/Essay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55;&#1088;&#1080;&#1084;&#1077;&#1088;&#1099;%20&#1091;&#1087;&#1088;&#1072;&#1078;&#1085;&#1077;&#1085;&#1080;&#1081;%20&#1076;&#1083;&#1103;%20&#1087;&#1086;&#1076;&#1075;&#1086;&#1090;&#1086;&#1074;&#1082;&#1080;%20&#1091;&#1095;&#1072;&#1097;&#1080;&#1093;&#1089;&#1103;%20&#1082;%20%20&#1085;&#1072;&#1087;&#1080;&#1089;&#1072;&#1085;&#1080;&#1102;%20&#1101;&#1089;&#1089;&#1077;.doc" TargetMode="External"/><Relationship Id="rId5" Type="http://schemas.openxmlformats.org/officeDocument/2006/relationships/hyperlink" Target="&#1069;&#1057;&#1057;&#1045;%20&#1050;&#1040;&#1050;%20&#1060;&#1054;&#1056;&#1052;&#1040;%20&#1058;&#1042;&#1054;&#1056;&#1063;&#1045;&#1057;&#1050;&#1054;&#1043;&#1054;%20&#1055;&#1048;&#1057;&#1068;&#1052;&#1045;&#1053;&#1053;&#1054;&#1043;&#1054;%20&#1042;&#1067;&#1057;&#1050;&#1040;&#1047;&#1067;&#1042;&#1040;&#1053;&#1048;&#1071;.doc" TargetMode="External"/><Relationship Id="rId4" Type="http://schemas.openxmlformats.org/officeDocument/2006/relationships/hyperlink" Target="&#1052;&#1077;&#1090;&#1086;&#1076;&#1080;&#1095;&#1077;&#1089;&#1082;&#1086;&#1077;%20&#1087;&#1080;&#1089;&#1100;&#1084;&#1086;.doc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-n.ru/communities.aspx?cat_no=14410&amp;lib_no=25603&amp;tmpl=lib" TargetMode="External"/><Relationship Id="rId2" Type="http://schemas.openxmlformats.org/officeDocument/2006/relationships/hyperlink" Target="http://www.englishforbusiness.ru/materials/essay/writing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verb@ffl.msu.ru" TargetMode="External"/><Relationship Id="rId5" Type="http://schemas.openxmlformats.org/officeDocument/2006/relationships/hyperlink" Target="http://www.englishteachers.ru/forum/index.php?s=cf367ae7d3bc003454d012127a3a1afe&amp;showforum=56" TargetMode="External"/><Relationship Id="rId4" Type="http://schemas.openxmlformats.org/officeDocument/2006/relationships/hyperlink" Target="http://www.fip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3188" y="4857750"/>
            <a:ext cx="6264275" cy="360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bg1"/>
                </a:solidFill>
              </a:rPr>
              <a:t>К ЭКЗАМЕНАМ   ГИА  и  ЕГЭ</a:t>
            </a:r>
          </a:p>
        </p:txBody>
      </p:sp>
      <p:sp>
        <p:nvSpPr>
          <p:cNvPr id="2051" name="Заголовок 3"/>
          <p:cNvSpPr>
            <a:spLocks noGrp="1"/>
          </p:cNvSpPr>
          <p:nvPr>
            <p:ph type="ctrTitle"/>
          </p:nvPr>
        </p:nvSpPr>
        <p:spPr>
          <a:xfrm>
            <a:off x="571500" y="4929188"/>
            <a:ext cx="7772400" cy="1470025"/>
          </a:xfrm>
        </p:spPr>
        <p:txBody>
          <a:bodyPr/>
          <a:lstStyle/>
          <a:p>
            <a:r>
              <a:rPr lang="ru-RU" sz="6000" b="1" i="1" dirty="0" smtClean="0">
                <a:solidFill>
                  <a:schemeClr val="bg1"/>
                </a:solidFill>
              </a:rPr>
              <a:t>Учись </a:t>
            </a:r>
            <a:r>
              <a:rPr lang="ru-RU" sz="6000" b="1" i="1" smtClean="0">
                <a:solidFill>
                  <a:schemeClr val="bg1"/>
                </a:solidFill>
              </a:rPr>
              <a:t>писать </a:t>
            </a:r>
            <a:r>
              <a:rPr lang="ru-RU" sz="6000" b="1" i="1" smtClean="0">
                <a:solidFill>
                  <a:schemeClr val="bg1"/>
                </a:solidFill>
              </a:rPr>
              <a:t>эссе</a:t>
            </a:r>
            <a:endParaRPr lang="ru-RU" sz="6000" b="1" i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b="1" i="1" smtClean="0"/>
              <a:t>N B !</a:t>
            </a:r>
            <a:endParaRPr lang="ru-RU" sz="6000" b="1" i="1" smtClean="0"/>
          </a:p>
        </p:txBody>
      </p:sp>
      <p:sp>
        <p:nvSpPr>
          <p:cNvPr id="3075" name="TextBox 6"/>
          <p:cNvSpPr txBox="1">
            <a:spLocks noChangeArrowheads="1"/>
          </p:cNvSpPr>
          <p:nvPr/>
        </p:nvSpPr>
        <p:spPr bwMode="auto">
          <a:xfrm>
            <a:off x="785813" y="1571625"/>
            <a:ext cx="7929562" cy="2032000"/>
          </a:xfrm>
          <a:prstGeom prst="rect">
            <a:avLst/>
          </a:prstGeom>
          <a:noFill/>
          <a:ln w="9525">
            <a:solidFill>
              <a:srgbClr val="52512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Эссе</a:t>
            </a:r>
            <a:r>
              <a:rPr lang="ru-RU"/>
              <a:t> - (франц. essai - попытка, проба, очерк, от лат. exagium - взвешивание), прозаическое сочинение небольшого объема и свободной композиции, выражающее индивидуальные впечатления и соображения по конкретному поводу или вопросу и заведомо не претендующее на определяющую или исчерпывающую трактовку предмета.</a:t>
            </a:r>
          </a:p>
          <a:p>
            <a:endParaRPr lang="ru-RU"/>
          </a:p>
        </p:txBody>
      </p:sp>
      <p:sp>
        <p:nvSpPr>
          <p:cNvPr id="3076" name="TextBox 7"/>
          <p:cNvSpPr txBox="1">
            <a:spLocks noChangeArrowheads="1"/>
          </p:cNvSpPr>
          <p:nvPr/>
        </p:nvSpPr>
        <p:spPr bwMode="auto">
          <a:xfrm>
            <a:off x="857250" y="3929063"/>
            <a:ext cx="7929563" cy="2308225"/>
          </a:xfrm>
          <a:prstGeom prst="rect">
            <a:avLst/>
          </a:prstGeom>
          <a:noFill/>
          <a:ln w="9525">
            <a:solidFill>
              <a:srgbClr val="52512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Не важно, на какую тему Вы пишете эссе, Вы всегда должны задать себе следующие «контрольные» вопросы: </a:t>
            </a:r>
          </a:p>
          <a:p>
            <a:endParaRPr lang="ru-RU"/>
          </a:p>
          <a:p>
            <a:pPr>
              <a:buFont typeface="Arial" charset="0"/>
              <a:buChar char="•"/>
            </a:pPr>
            <a:r>
              <a:rPr lang="ru-RU"/>
              <a:t> Ответил ли я на предложенный вопрос?   </a:t>
            </a:r>
          </a:p>
          <a:p>
            <a:pPr>
              <a:buFont typeface="Arial" charset="0"/>
              <a:buChar char="•"/>
            </a:pPr>
            <a:r>
              <a:rPr lang="ru-RU"/>
              <a:t> Ясно ли я выразил свою точку зрения? </a:t>
            </a:r>
          </a:p>
          <a:p>
            <a:pPr>
              <a:buFont typeface="Arial" charset="0"/>
              <a:buChar char="•"/>
            </a:pPr>
            <a:r>
              <a:rPr lang="ru-RU"/>
              <a:t> Было ли все написанное выражено ясным и понятным языком, не  было ли ошибок во время написания? 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/>
              <a:t>Структура</a:t>
            </a:r>
            <a:endParaRPr lang="ru-RU" i="1" smtClean="0">
              <a:solidFill>
                <a:srgbClr val="52512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357313"/>
            <a:ext cx="8229600" cy="4900612"/>
          </a:xfrm>
          <a:ln>
            <a:solidFill>
              <a:srgbClr val="525129"/>
            </a:solidFill>
          </a:ln>
        </p:spPr>
        <p:txBody>
          <a:bodyPr/>
          <a:lstStyle/>
          <a:p>
            <a:pPr eaLnBrk="1" hangingPunct="1"/>
            <a:r>
              <a:rPr lang="ru-RU" sz="2000" b="1" smtClean="0"/>
              <a:t>Введение</a:t>
            </a:r>
            <a:r>
              <a:rPr lang="ru-RU" sz="2000" smtClean="0"/>
              <a:t> важно для того, чтобы читатель определил для себя, стоит ли читать Ваше эссе.</a:t>
            </a:r>
            <a:endParaRPr lang="en-US" sz="2000" smtClean="0"/>
          </a:p>
          <a:p>
            <a:pPr eaLnBrk="1" hangingPunct="1"/>
            <a:r>
              <a:rPr lang="ru-RU" sz="2000" b="1" smtClean="0"/>
              <a:t>Переход от параграфа к параграфу</a:t>
            </a:r>
            <a:r>
              <a:rPr lang="ru-RU" sz="2000" smtClean="0"/>
              <a:t>. Плавные переходы – это крайне важный элемент удачного эссе, поскольку именно это демонстрирует Ваше умение ясно и интересно излагать свою мысль.  </a:t>
            </a:r>
          </a:p>
          <a:p>
            <a:pPr eaLnBrk="1" hangingPunct="1">
              <a:buFontTx/>
              <a:buNone/>
            </a:pPr>
            <a:r>
              <a:rPr lang="en-US" sz="2000" smtClean="0"/>
              <a:t>     </a:t>
            </a:r>
            <a:r>
              <a:rPr lang="ru-RU" sz="2000" smtClean="0"/>
              <a:t>Слова-связки, такие как </a:t>
            </a:r>
            <a:r>
              <a:rPr lang="ru-RU" sz="2000" b="1" i="1" smtClean="0"/>
              <a:t>later, furthermore, additionally </a:t>
            </a:r>
            <a:r>
              <a:rPr lang="ru-RU" sz="2000" smtClean="0"/>
              <a:t>или </a:t>
            </a:r>
            <a:r>
              <a:rPr lang="ru-RU" sz="2000" b="1" i="1" smtClean="0"/>
              <a:t>moreover </a:t>
            </a:r>
            <a:r>
              <a:rPr lang="ru-RU" sz="2000" smtClean="0"/>
              <a:t>помогают плавно переходить из одного параграфа к другому.</a:t>
            </a:r>
          </a:p>
          <a:p>
            <a:pPr eaLnBrk="1" hangingPunct="1"/>
            <a:r>
              <a:rPr lang="ru-RU" sz="2000" b="1" smtClean="0"/>
              <a:t>Заключение</a:t>
            </a:r>
            <a:r>
              <a:rPr lang="ru-RU" sz="2000" smtClean="0"/>
              <a:t>. Последние предложения в Вашем эссе являются крайне значимыми. Во-первых, они должны завершать Вашу мысль. Во-вторых, у читателя они должны оставить в памяти яркий след. Важно, чтобы вывод возвращался к главной идее. Другими словами, он должен содержать то, что было написано во введении.</a:t>
            </a:r>
            <a:endParaRPr lang="ru-RU" sz="2000" smtClean="0">
              <a:solidFill>
                <a:srgbClr val="52512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mtClean="0"/>
              <a:t>Объем письменной работы</a:t>
            </a:r>
            <a:endParaRPr lang="ru-RU" smtClean="0"/>
          </a:p>
        </p:txBody>
      </p:sp>
      <p:pic>
        <p:nvPicPr>
          <p:cNvPr id="5123" name="Содержимое 4" descr="Рисунок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3" y="2000250"/>
            <a:ext cx="8229600" cy="3527425"/>
          </a:xfrm>
          <a:ln>
            <a:solidFill>
              <a:srgbClr val="525129"/>
            </a:solidFill>
          </a:ln>
        </p:spPr>
      </p:pic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857250" y="1500188"/>
            <a:ext cx="5286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http://www.fipi.ru/view/sections/211/docs/449.html</a:t>
            </a:r>
            <a:endParaRPr lang="ru-RU"/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1428750" y="5657850"/>
            <a:ext cx="7000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</a:rPr>
              <a:t> </a:t>
            </a:r>
            <a:r>
              <a:rPr lang="en-US" b="1">
                <a:solidFill>
                  <a:srgbClr val="C00000"/>
                </a:solidFill>
              </a:rPr>
              <a:t>NB!</a:t>
            </a:r>
            <a:r>
              <a:rPr lang="ru-RU"/>
              <a:t>Краткие формы (I`m, There`re, т.п.) считаются за одно слово. Артикли, предлоги включаются в подсчёт слов. В личном письме дата и адрес включаются в подсчёт слов.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mtClean="0"/>
              <a:t>Критерии оценки эссе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97413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smtClean="0">
                <a:hlinkClick r:id="rId2"/>
              </a:rPr>
              <a:t>http://www.fipi.ru/view/sections/211/docs/449.html</a:t>
            </a:r>
            <a:r>
              <a:rPr lang="ru-RU" sz="1800" smtClean="0"/>
              <a:t> </a:t>
            </a:r>
          </a:p>
          <a:p>
            <a:pPr>
              <a:buFontTx/>
              <a:buNone/>
            </a:pPr>
            <a:endParaRPr lang="ru-RU" sz="1800" smtClean="0"/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500063" y="2143125"/>
            <a:ext cx="7786687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Письменное высказывание с элементами рассуждения оценивается по пяти критериям: </a:t>
            </a:r>
          </a:p>
          <a:p>
            <a:pPr>
              <a:buFont typeface="Arial" charset="0"/>
              <a:buChar char="•"/>
            </a:pPr>
            <a:r>
              <a:rPr lang="ru-RU" sz="2400"/>
              <a:t>содержание,</a:t>
            </a:r>
          </a:p>
          <a:p>
            <a:pPr>
              <a:buFont typeface="Arial" charset="0"/>
              <a:buChar char="•"/>
            </a:pPr>
            <a:r>
              <a:rPr lang="ru-RU" sz="2400"/>
              <a:t> организация текста, </a:t>
            </a:r>
          </a:p>
          <a:p>
            <a:pPr>
              <a:buFont typeface="Arial" charset="0"/>
              <a:buChar char="•"/>
            </a:pPr>
            <a:r>
              <a:rPr lang="ru-RU" sz="2400"/>
              <a:t>лексика, </a:t>
            </a:r>
          </a:p>
          <a:p>
            <a:pPr>
              <a:buFont typeface="Arial" charset="0"/>
              <a:buChar char="•"/>
            </a:pPr>
            <a:r>
              <a:rPr lang="ru-RU" sz="2400"/>
              <a:t>грамматика,</a:t>
            </a:r>
          </a:p>
          <a:p>
            <a:pPr>
              <a:buFont typeface="Arial" charset="0"/>
              <a:buChar char="•"/>
            </a:pPr>
            <a:r>
              <a:rPr lang="ru-RU" sz="2400"/>
              <a:t> орфография и пунктуация.</a:t>
            </a:r>
          </a:p>
          <a:p>
            <a:pPr algn="r"/>
            <a:r>
              <a:rPr lang="ru-RU" b="1">
                <a:solidFill>
                  <a:srgbClr val="FF0000"/>
                </a:solidFill>
              </a:rPr>
              <a:t>(максимально - </a:t>
            </a:r>
            <a:r>
              <a:rPr lang="en-US" b="1">
                <a:solidFill>
                  <a:srgbClr val="FF0000"/>
                </a:solidFill>
              </a:rPr>
              <a:t>14</a:t>
            </a:r>
            <a:r>
              <a:rPr lang="ru-RU" b="1">
                <a:solidFill>
                  <a:srgbClr val="FF0000"/>
                </a:solidFill>
              </a:rPr>
              <a:t>баллов)</a:t>
            </a:r>
          </a:p>
          <a:p>
            <a:endParaRPr lang="ru-RU"/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571500" y="5500688"/>
            <a:ext cx="81438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NB! </a:t>
            </a:r>
            <a:r>
              <a:rPr lang="ru-RU" sz="1600" b="1">
                <a:solidFill>
                  <a:srgbClr val="FF0000"/>
                </a:solidFill>
              </a:rPr>
              <a:t>  </a:t>
            </a:r>
            <a:r>
              <a:rPr lang="ru-RU" sz="1600" b="1"/>
              <a:t>Особенность -  при получении экзаменуемым 0 баллов по критерию «Содержание» все задание оценивается в 0 баллов. </a:t>
            </a:r>
          </a:p>
          <a:p>
            <a:pPr algn="ctr"/>
            <a:r>
              <a:rPr lang="ru-RU" sz="1600" b="1"/>
              <a:t> </a:t>
            </a:r>
            <a:r>
              <a:rPr lang="ru-RU" sz="1600"/>
              <a:t>Вербицкая</a:t>
            </a:r>
            <a:r>
              <a:rPr lang="en-US" sz="1600"/>
              <a:t> </a:t>
            </a:r>
            <a:r>
              <a:rPr lang="ru-RU" sz="1600"/>
              <a:t>М.В. - "Титул", 2008</a:t>
            </a:r>
            <a:endParaRPr lang="en-US" sz="1600" b="1"/>
          </a:p>
          <a:p>
            <a:r>
              <a:rPr lang="ru-RU" sz="1200"/>
              <a:t> </a:t>
            </a:r>
          </a:p>
          <a:p>
            <a:endParaRPr lang="ru-RU" b="1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8575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i="1" smtClean="0"/>
              <a:t>C</a:t>
            </a:r>
            <a:r>
              <a:rPr lang="ru-RU" sz="4000" b="1" i="1" smtClean="0"/>
              <a:t>ловарь</a:t>
            </a:r>
            <a:r>
              <a:rPr lang="en-US" sz="4000" b="1" i="1" smtClean="0"/>
              <a:t/>
            </a:r>
            <a:br>
              <a:rPr lang="en-US" sz="4000" b="1" i="1" smtClean="0"/>
            </a:br>
            <a:r>
              <a:rPr lang="ru-RU" sz="4000" b="1" i="1" smtClean="0"/>
              <a:t> полезных слов и</a:t>
            </a:r>
            <a:r>
              <a:rPr lang="en-US" sz="4000" b="1" i="1" smtClean="0"/>
              <a:t> </a:t>
            </a:r>
            <a:r>
              <a:rPr lang="ru-RU" sz="4000" b="1" i="1" smtClean="0"/>
              <a:t>выражений.</a:t>
            </a:r>
            <a:endParaRPr lang="ru-RU" sz="4000" i="1" smtClean="0">
              <a:solidFill>
                <a:srgbClr val="525129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571625"/>
            <a:ext cx="8229600" cy="4525963"/>
          </a:xfrm>
          <a:ln>
            <a:solidFill>
              <a:srgbClr val="525129"/>
            </a:solidFill>
          </a:ln>
        </p:spPr>
        <p:txBody>
          <a:bodyPr/>
          <a:lstStyle/>
          <a:p>
            <a:pPr eaLnBrk="1" hangingPunct="1"/>
            <a:r>
              <a:rPr lang="ru-RU" sz="2000" b="1" smtClean="0"/>
              <a:t>Добавление </a:t>
            </a:r>
            <a:br>
              <a:rPr lang="ru-RU" sz="2000" b="1" smtClean="0"/>
            </a:br>
            <a:r>
              <a:rPr lang="en-US" sz="2000" smtClean="0"/>
              <a:t>And*; moreover; as well as; in addition to; additionally; furthermore; what is more.</a:t>
            </a:r>
          </a:p>
          <a:p>
            <a:pPr eaLnBrk="1" hangingPunct="1"/>
            <a:r>
              <a:rPr lang="ru-RU" sz="2000" b="1" smtClean="0"/>
              <a:t>Контраст </a:t>
            </a:r>
            <a:br>
              <a:rPr lang="ru-RU" sz="2000" b="1" smtClean="0"/>
            </a:br>
            <a:r>
              <a:rPr lang="en-US" sz="2000" smtClean="0"/>
              <a:t>But*; however; on the other hand; in contrast; by contrast; yet; on the contrary.</a:t>
            </a:r>
          </a:p>
          <a:p>
            <a:pPr eaLnBrk="1" hangingPunct="1"/>
            <a:r>
              <a:rPr lang="ru-RU" sz="2000" b="1" smtClean="0"/>
              <a:t>Ограничение (делая исключения и обозначая противоречия) </a:t>
            </a:r>
            <a:br>
              <a:rPr lang="ru-RU" sz="2000" b="1" smtClean="0"/>
            </a:br>
            <a:r>
              <a:rPr lang="en-US" sz="2000" smtClean="0"/>
              <a:t>Despite*; in spite of; notwithstanding.</a:t>
            </a:r>
          </a:p>
          <a:p>
            <a:pPr eaLnBrk="1" hangingPunct="1"/>
            <a:r>
              <a:rPr lang="ru-RU" sz="2000" b="1" smtClean="0"/>
              <a:t>Причинность (делая вывод или подводя итог) </a:t>
            </a:r>
            <a:br>
              <a:rPr lang="ru-RU" sz="2000" b="1" smtClean="0"/>
            </a:br>
            <a:r>
              <a:rPr lang="en-US" sz="2000" smtClean="0"/>
              <a:t>So*; therefore; as a result; as a consequence; consequently; this results in; this leads to; this has the effect of.</a:t>
            </a:r>
          </a:p>
          <a:p>
            <a:pPr eaLnBrk="1" hangingPunct="1">
              <a:buFontTx/>
              <a:buNone/>
            </a:pPr>
            <a:endParaRPr lang="ru-RU" sz="2000" smtClean="0">
              <a:solidFill>
                <a:srgbClr val="525129"/>
              </a:solidFill>
            </a:endParaRPr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1071563" y="6215063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/>
              <a:t>«Звездочкой» * помечены слова, с которых не рекомендуется начинать предложение в эссе.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i="1" smtClean="0"/>
              <a:t>C</a:t>
            </a:r>
            <a:r>
              <a:rPr lang="ru-RU" sz="4000" b="1" i="1" smtClean="0"/>
              <a:t>ловарь</a:t>
            </a:r>
            <a:r>
              <a:rPr lang="en-US" sz="4000" b="1" i="1" smtClean="0"/>
              <a:t/>
            </a:r>
            <a:br>
              <a:rPr lang="en-US" sz="4000" b="1" i="1" smtClean="0"/>
            </a:br>
            <a:r>
              <a:rPr lang="ru-RU" sz="4000" b="1" i="1" smtClean="0"/>
              <a:t> полезных слов и</a:t>
            </a:r>
            <a:r>
              <a:rPr lang="en-US" sz="4000" b="1" i="1" smtClean="0"/>
              <a:t> </a:t>
            </a:r>
            <a:r>
              <a:rPr lang="ru-RU" sz="4000" b="1" i="1" smtClean="0"/>
              <a:t>выражений.</a:t>
            </a:r>
            <a:endParaRPr lang="ru-RU" sz="40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800"/>
          </a:xfrm>
          <a:ln>
            <a:solidFill>
              <a:schemeClr val="accent5">
                <a:lumMod val="1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/>
              <a:t>Случайное действие (устанавливая как что-то стало причиной чего-то другого)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en-US" sz="2000" dirty="0" smtClean="0"/>
              <a:t>Because; results from; due to; is caused by.</a:t>
            </a:r>
          </a:p>
          <a:p>
            <a:pPr eaLnBrk="1" hangingPunct="1">
              <a:defRPr/>
            </a:pPr>
            <a:r>
              <a:rPr lang="ru-RU" sz="2000" b="1" dirty="0" smtClean="0"/>
              <a:t>Наречия порядка или последовательности </a:t>
            </a:r>
            <a:br>
              <a:rPr lang="ru-RU" sz="2000" b="1" dirty="0" smtClean="0"/>
            </a:br>
            <a:r>
              <a:rPr lang="en-US" sz="2000" dirty="0" smtClean="0"/>
              <a:t>Then; next; after; afterwards; finally; lastly. </a:t>
            </a:r>
          </a:p>
          <a:p>
            <a:pPr eaLnBrk="1" hangingPunct="1">
              <a:defRPr/>
            </a:pPr>
            <a:r>
              <a:rPr lang="ru-RU" sz="2000" b="1" dirty="0" smtClean="0"/>
              <a:t>Порядковые числительные, либо образованные от них наречия (Не используйте их одновременно. Либо используйте наречия с суффиксом </a:t>
            </a:r>
            <a:r>
              <a:rPr lang="en-US" sz="2000" b="1" dirty="0" err="1" smtClean="0"/>
              <a:t>ly</a:t>
            </a:r>
            <a:r>
              <a:rPr lang="en-US" sz="2000" b="1" dirty="0" smtClean="0"/>
              <a:t> </a:t>
            </a:r>
            <a:r>
              <a:rPr lang="ru-RU" sz="2000" b="1" dirty="0" smtClean="0"/>
              <a:t>постоянно, либо не используйте совсем) </a:t>
            </a:r>
            <a:br>
              <a:rPr lang="ru-RU" sz="2000" b="1" dirty="0" smtClean="0"/>
            </a:br>
            <a:r>
              <a:rPr lang="en-US" sz="2000" dirty="0" smtClean="0"/>
              <a:t>First; second; third etc… </a:t>
            </a:r>
            <a:br>
              <a:rPr lang="en-US" sz="2000" dirty="0" smtClean="0"/>
            </a:br>
            <a:r>
              <a:rPr lang="ru-RU" sz="2000" dirty="0" smtClean="0"/>
              <a:t>или </a:t>
            </a:r>
            <a:br>
              <a:rPr lang="ru-RU" sz="2000" dirty="0" smtClean="0"/>
            </a:br>
            <a:r>
              <a:rPr lang="en-US" sz="2000" dirty="0" smtClean="0"/>
              <a:t>Firstly; secondly; thirdly etc…</a:t>
            </a:r>
          </a:p>
          <a:p>
            <a:pPr eaLnBrk="1" hangingPunct="1">
              <a:buFontTx/>
              <a:buNone/>
              <a:defRPr/>
            </a:pPr>
            <a:endParaRPr lang="ru-RU" sz="2000" dirty="0"/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143000" y="5786438"/>
            <a:ext cx="64293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/>
              <a:t>«Звездочкой» * помечены слова, с которых не рекомендуется начинать предложение в эссе.</a:t>
            </a:r>
            <a:endParaRPr lang="ru-RU" sz="1400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 smtClean="0">
                <a:solidFill>
                  <a:schemeClr val="tx1"/>
                </a:solidFill>
              </a:rPr>
              <a:t>A</a:t>
            </a:r>
            <a:r>
              <a:rPr lang="ru-RU" b="1" i="1" smtClean="0">
                <a:solidFill>
                  <a:schemeClr val="tx1"/>
                </a:solidFill>
              </a:rPr>
              <a:t>лгоритм работы</a:t>
            </a:r>
            <a:endParaRPr lang="ru-RU" b="1" i="1" smtClean="0">
              <a:solidFill>
                <a:srgbClr val="525129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b="1" i="1" smtClean="0"/>
              <a:t>Анализ темы сочинения</a:t>
            </a:r>
          </a:p>
          <a:p>
            <a:pPr eaLnBrk="1" hangingPunct="1"/>
            <a:r>
              <a:rPr lang="ru-RU" sz="2800" b="1" i="1" smtClean="0"/>
              <a:t>Выбор стиля сочинения ( описание, рецензия, эссе « за» и « против»  и</a:t>
            </a:r>
            <a:r>
              <a:rPr lang="en-US" sz="2800" b="1" i="1" smtClean="0"/>
              <a:t> </a:t>
            </a:r>
            <a:r>
              <a:rPr lang="ru-RU" sz="2800" b="1" i="1" smtClean="0"/>
              <a:t>др)</a:t>
            </a:r>
          </a:p>
          <a:p>
            <a:pPr eaLnBrk="1" hangingPunct="1"/>
            <a:r>
              <a:rPr lang="ru-RU" sz="2800" b="1" i="1" smtClean="0"/>
              <a:t>Подбор тематической лексики </a:t>
            </a:r>
          </a:p>
          <a:p>
            <a:pPr eaLnBrk="1" hangingPunct="1"/>
            <a:r>
              <a:rPr lang="ru-RU" sz="2800" b="1" i="1" smtClean="0"/>
              <a:t>Планирование содержания ( на основе предложенной структуры)</a:t>
            </a:r>
          </a:p>
          <a:p>
            <a:pPr eaLnBrk="1" hangingPunct="1"/>
            <a:r>
              <a:rPr lang="ru-RU" sz="2800" b="1" i="1" smtClean="0"/>
              <a:t>Написание сочинения с использованием базовых фраз-клише</a:t>
            </a:r>
          </a:p>
          <a:p>
            <a:pPr eaLnBrk="1" hangingPunct="1"/>
            <a:r>
              <a:rPr lang="ru-RU" sz="2800" b="1" i="1" smtClean="0"/>
              <a:t>Проверка языковой грамотности   и подсчет количества слов</a:t>
            </a:r>
          </a:p>
          <a:p>
            <a:pPr eaLnBrk="1" hangingPunct="1"/>
            <a:endParaRPr lang="ru-RU" sz="1800" smtClean="0">
              <a:solidFill>
                <a:srgbClr val="52512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mtClean="0"/>
              <a:t>«За» и «против»</a:t>
            </a:r>
          </a:p>
        </p:txBody>
      </p:sp>
      <p:sp>
        <p:nvSpPr>
          <p:cNvPr id="10243" name="Содержимое 3"/>
          <p:cNvSpPr>
            <a:spLocks noGrp="1"/>
          </p:cNvSpPr>
          <p:nvPr>
            <p:ph idx="1"/>
          </p:nvPr>
        </p:nvSpPr>
        <p:spPr>
          <a:xfrm>
            <a:off x="428625" y="1357313"/>
            <a:ext cx="8229600" cy="5043487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b="1" smtClean="0"/>
              <a:t> </a:t>
            </a:r>
            <a:endParaRPr lang="ru-RU" sz="1800" smtClean="0"/>
          </a:p>
          <a:p>
            <a:r>
              <a:rPr lang="ru-RU" sz="1800" smtClean="0"/>
              <a:t>в основной части сначала представить аргументы «за» в первом абзаце, затем во втором - аргументы «против»; </a:t>
            </a:r>
          </a:p>
          <a:p>
            <a:r>
              <a:rPr lang="ru-RU" sz="1800" smtClean="0"/>
              <a:t>число аргументов «за» и аргументов «против» должно быть сбалансированным (может быть одинаковым); </a:t>
            </a:r>
          </a:p>
          <a:p>
            <a:r>
              <a:rPr lang="ru-RU" sz="1800" smtClean="0"/>
              <a:t>желательно аргументы представлять симметрично (например, социальные, психологические, образовательные аспекты проблемы); </a:t>
            </a:r>
          </a:p>
          <a:p>
            <a:r>
              <a:rPr lang="ru-RU" sz="1800" smtClean="0"/>
              <a:t>в заключительном абзаце (заключении) еще раз указать на проблемный характер темы; подытожить аргументы «за» и «против»; подвести итог сказанному. Можно выразить надежду на нахождение компромисса, подсказать этот компромиссный путь.</a:t>
            </a:r>
          </a:p>
          <a:p>
            <a:r>
              <a:rPr lang="ru-RU" sz="1800" smtClean="0"/>
              <a:t>хотя тема сформулирована как «За» и «против», а не «Ваше мнение», в заключении уместно высказать свое мнение (формулировки: на мой взгляд, аргументы «за» более весомы / представляется, что противники этой идеи более убедительны и т.п.) или, наоборот подчеркнуть, что у автора пока не сложилось свое мнение по данному вопросу.  </a:t>
            </a:r>
          </a:p>
          <a:p>
            <a:endParaRPr 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25"/>
            <a:ext cx="8229600" cy="1143000"/>
          </a:xfrm>
        </p:spPr>
        <p:txBody>
          <a:bodyPr/>
          <a:lstStyle/>
          <a:p>
            <a:pPr eaLnBrk="1" hangingPunct="1"/>
            <a:r>
              <a:rPr lang="ru-RU" b="1" i="1" smtClean="0"/>
              <a:t>«За» и «против»</a:t>
            </a:r>
            <a:r>
              <a:rPr lang="ru-RU" smtClean="0"/>
              <a:t/>
            </a:r>
            <a:br>
              <a:rPr lang="ru-RU" smtClean="0"/>
            </a:br>
            <a:endParaRPr lang="ru-RU" smtClean="0">
              <a:solidFill>
                <a:srgbClr val="52512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5" y="1214438"/>
            <a:ext cx="58578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Вступление</a:t>
            </a:r>
          </a:p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Абзац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ru-RU" i="1" dirty="0"/>
              <a:t>представить тему (не выражая своего мнения)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313" y="2143125"/>
            <a:ext cx="2571750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Основная часть</a:t>
            </a:r>
          </a:p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Абзац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i="1" dirty="0"/>
              <a:t>Аргументы «за» с обоснованиями и примерами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Абзац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3 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i="1" dirty="0"/>
              <a:t>Аргументы «против» с обоснованиями и примерами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313" y="5643563"/>
            <a:ext cx="27146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Заключение  последний абзац</a:t>
            </a:r>
          </a:p>
          <a:p>
            <a:pPr>
              <a:defRPr/>
            </a:pPr>
            <a:r>
              <a:rPr lang="ru-RU" i="1" dirty="0"/>
              <a:t>Ваше мнение и выводы</a:t>
            </a:r>
          </a:p>
        </p:txBody>
      </p:sp>
      <p:sp>
        <p:nvSpPr>
          <p:cNvPr id="11270" name="TextBox 6"/>
          <p:cNvSpPr txBox="1">
            <a:spLocks noChangeArrowheads="1"/>
          </p:cNvSpPr>
          <p:nvPr/>
        </p:nvSpPr>
        <p:spPr bwMode="auto">
          <a:xfrm>
            <a:off x="2857500" y="2071688"/>
            <a:ext cx="59293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Although it is…, it has certain advantages.</a:t>
            </a:r>
            <a:endParaRPr lang="ru-RU"/>
          </a:p>
          <a:p>
            <a:r>
              <a:rPr lang="en-US" b="1"/>
              <a:t>The main advantage of is…</a:t>
            </a:r>
            <a:endParaRPr lang="ru-RU"/>
          </a:p>
          <a:p>
            <a:r>
              <a:rPr lang="en-US" b="1"/>
              <a:t>One point of view in favour of is...</a:t>
            </a:r>
            <a:endParaRPr lang="ru-RU"/>
          </a:p>
          <a:p>
            <a:r>
              <a:rPr lang="en-US" b="1"/>
              <a:t>Many people are in favour of convinced that…</a:t>
            </a:r>
            <a:endParaRPr lang="ru-RU"/>
          </a:p>
          <a:p>
            <a:r>
              <a:rPr lang="en-US" b="1"/>
              <a:t>To begin with, Secondly, Furthermore, Finally,</a:t>
            </a:r>
            <a:endParaRPr lang="ru-RU" b="1"/>
          </a:p>
          <a:p>
            <a:endParaRPr lang="ru-RU" b="1"/>
          </a:p>
          <a:p>
            <a:r>
              <a:rPr lang="en-US" b="1"/>
              <a:t>However / on the other hand, … does have its disadvantages.</a:t>
            </a:r>
            <a:endParaRPr lang="ru-RU"/>
          </a:p>
          <a:p>
            <a:r>
              <a:rPr lang="en-US" b="1"/>
              <a:t>The main drawback of… is…</a:t>
            </a:r>
            <a:endParaRPr lang="ru-RU"/>
          </a:p>
          <a:p>
            <a:r>
              <a:rPr lang="en-US" b="1"/>
              <a:t>An additional disadvantage of… is…</a:t>
            </a:r>
            <a:endParaRPr lang="ru-RU"/>
          </a:p>
          <a:p>
            <a:r>
              <a:rPr lang="en-US" b="1"/>
              <a:t>One point against..</a:t>
            </a:r>
            <a:r>
              <a:rPr lang="ru-RU" b="1"/>
              <a:t> </a:t>
            </a:r>
            <a:r>
              <a:rPr lang="en-US" b="1"/>
              <a:t> Some people are against…</a:t>
            </a:r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11271" name="TextBox 7"/>
          <p:cNvSpPr txBox="1">
            <a:spLocks noChangeArrowheads="1"/>
          </p:cNvSpPr>
          <p:nvPr/>
        </p:nvSpPr>
        <p:spPr bwMode="auto">
          <a:xfrm>
            <a:off x="3000375" y="5715000"/>
            <a:ext cx="5500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All things considered/taking everything into account, although there some disadvantages of…, I believe it is…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2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/>
          <a:lstStyle/>
          <a:p>
            <a:r>
              <a:rPr lang="ru-RU" b="1" i="1" smtClean="0">
                <a:solidFill>
                  <a:srgbClr val="525129"/>
                </a:solidFill>
              </a:rPr>
              <a:t>Ваше мнение</a:t>
            </a:r>
            <a:r>
              <a:rPr lang="ru-RU" smtClean="0"/>
              <a:t/>
            </a:r>
            <a:br>
              <a:rPr lang="ru-RU" smtClean="0"/>
            </a:br>
            <a:endParaRPr lang="ru-RU" b="1" i="1" smtClean="0"/>
          </a:p>
        </p:txBody>
      </p:sp>
      <p:sp>
        <p:nvSpPr>
          <p:cNvPr id="12291" name="Содержимое 3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525962"/>
          </a:xfrm>
        </p:spPr>
        <p:txBody>
          <a:bodyPr/>
          <a:lstStyle/>
          <a:p>
            <a:r>
              <a:rPr lang="ru-RU" sz="2000" smtClean="0"/>
              <a:t>в основной части сначала высказать свое мнение и аргументировать его, затем представить другие точки зрения и дать аргументацию, почему вы с ними не согласны; </a:t>
            </a:r>
          </a:p>
          <a:p>
            <a:r>
              <a:rPr lang="ru-RU" sz="2000" smtClean="0"/>
              <a:t>приводя контраргументы, отстаивая свою точку зрения, желательно  выражать свое мнение не теми же словами, что раньше, а использовать перифраз, синонимию;</a:t>
            </a:r>
          </a:p>
          <a:p>
            <a:r>
              <a:rPr lang="ru-RU" sz="2000" smtClean="0"/>
              <a:t>в заключительном абзаце (заключении) еще раз указать на проблемный характер темы; показать, что хотя у вас есть свое мнение, вы способны видеть и другие точки зрения; тем не менее, своя кажется вам более убедительной.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42875"/>
            <a:ext cx="8229600" cy="114300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525129"/>
                </a:solidFill>
              </a:rPr>
              <a:t>Ваше мнение</a:t>
            </a:r>
            <a:endParaRPr lang="ru-RU" smtClean="0">
              <a:solidFill>
                <a:srgbClr val="52512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5" y="1285875"/>
            <a:ext cx="25003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Вступление</a:t>
            </a:r>
          </a:p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Абзац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i="1" dirty="0"/>
              <a:t>Назовите проблему и причины</a:t>
            </a: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2571750" y="1214438"/>
            <a:ext cx="6215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…,  …, are among the most serious problems of … nowadays. What can we do, then, to solve them?</a:t>
            </a:r>
            <a:endParaRPr lang="ru-RU"/>
          </a:p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2875" y="2714625"/>
            <a:ext cx="25003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Основная часть</a:t>
            </a:r>
          </a:p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Абзацы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2-4*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i="1" dirty="0"/>
              <a:t>Предложения по решению проблемы</a:t>
            </a:r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2643188" y="2000250"/>
            <a:ext cx="585787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First of all, a useful suggestion would be to… This would…</a:t>
            </a:r>
            <a:endParaRPr lang="ru-RU"/>
          </a:p>
          <a:p>
            <a:r>
              <a:rPr lang="en-US" b="1"/>
              <a:t>Secondly, another solution is to… .  By doing this, we would… .</a:t>
            </a:r>
            <a:endParaRPr lang="ru-RU"/>
          </a:p>
          <a:p>
            <a:r>
              <a:rPr lang="en-US" b="1"/>
              <a:t> The  problem of… could be solved by Ving.  If we do this, the result would be…</a:t>
            </a:r>
            <a:endParaRPr lang="ru-RU"/>
          </a:p>
          <a:p>
            <a:r>
              <a:rPr lang="en-US" b="1"/>
              <a:t>It would be a good idea to… . The effect of</a:t>
            </a:r>
            <a:r>
              <a:rPr lang="ru-RU" b="1"/>
              <a:t> </a:t>
            </a:r>
            <a:r>
              <a:rPr lang="en-US" b="1"/>
              <a:t> Ving would be…</a:t>
            </a:r>
            <a:endParaRPr lang="ru-RU"/>
          </a:p>
          <a:p>
            <a:r>
              <a:rPr lang="en-US" b="1"/>
              <a:t>It would help if we… . In this way the problem of … would be solved.</a:t>
            </a:r>
            <a:endParaRPr lang="ru-RU"/>
          </a:p>
          <a:p>
            <a:r>
              <a:rPr lang="en-US" b="1"/>
              <a:t> Finally,</a:t>
            </a:r>
            <a:r>
              <a:rPr lang="ru-RU" b="1"/>
              <a:t> </a:t>
            </a:r>
            <a:r>
              <a:rPr lang="en-US" b="1"/>
              <a:t>the situation could be improved by Ving. If this happened, the…</a:t>
            </a:r>
            <a:endParaRPr lang="ru-RU"/>
          </a:p>
          <a:p>
            <a:r>
              <a:rPr lang="en-US" b="1"/>
              <a:t>Steps /measures should be taken in order to solve the problem of…</a:t>
            </a: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4313" y="5500688"/>
            <a:ext cx="21431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Заключение</a:t>
            </a:r>
          </a:p>
          <a:p>
            <a:pPr>
              <a:defRPr/>
            </a:pPr>
            <a:r>
              <a:rPr lang="ru-RU" i="1" dirty="0"/>
              <a:t>Подведение итогов, вывод</a:t>
            </a:r>
          </a:p>
        </p:txBody>
      </p:sp>
      <p:sp>
        <p:nvSpPr>
          <p:cNvPr id="13320" name="TextBox 8"/>
          <p:cNvSpPr txBox="1">
            <a:spLocks noChangeArrowheads="1"/>
          </p:cNvSpPr>
          <p:nvPr/>
        </p:nvSpPr>
        <p:spPr bwMode="auto">
          <a:xfrm>
            <a:off x="2714625" y="6072188"/>
            <a:ext cx="6000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Adopting some of these measures would definitely result in …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525129"/>
                </a:solidFill>
              </a:rPr>
              <a:t>Демо - 2010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 smtClean="0">
                <a:hlinkClick r:id="rId2"/>
              </a:rPr>
              <a:t>http://www.fipi.ru/view/sections/211/docs/449.html</a:t>
            </a:r>
            <a:endParaRPr lang="ru-RU" sz="1800" smtClean="0"/>
          </a:p>
          <a:p>
            <a:pPr eaLnBrk="1" hangingPunct="1">
              <a:buFontTx/>
              <a:buNone/>
            </a:pPr>
            <a:endParaRPr lang="ru-RU" sz="1800" smtClean="0">
              <a:solidFill>
                <a:srgbClr val="525129"/>
              </a:solidFill>
            </a:endParaRPr>
          </a:p>
        </p:txBody>
      </p:sp>
      <p:pic>
        <p:nvPicPr>
          <p:cNvPr id="14340" name="Рисунок 4" descr="Рисунок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143125"/>
            <a:ext cx="7572375" cy="4100513"/>
          </a:xfrm>
          <a:prstGeom prst="rect">
            <a:avLst/>
          </a:prstGeom>
          <a:noFill/>
          <a:ln w="9525">
            <a:solidFill>
              <a:srgbClr val="52512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525129"/>
                </a:solidFill>
              </a:rPr>
              <a:t>Приложение</a:t>
            </a:r>
            <a:r>
              <a:rPr lang="ru-RU" smtClean="0">
                <a:solidFill>
                  <a:srgbClr val="525129"/>
                </a:solidFill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smtClean="0"/>
              <a:t>Учись писать эссе ( полезные сайты)</a:t>
            </a:r>
          </a:p>
          <a:p>
            <a:r>
              <a:rPr lang="en-US" sz="2400" u="sng" smtClean="0">
                <a:hlinkClick r:id="rId2"/>
              </a:rPr>
              <a:t>http</a:t>
            </a:r>
            <a:r>
              <a:rPr lang="ru-RU" sz="2400" u="sng" smtClean="0">
                <a:hlinkClick r:id="rId2"/>
              </a:rPr>
              <a:t>://</a:t>
            </a:r>
            <a:r>
              <a:rPr lang="en-US" sz="2400" u="sng" smtClean="0">
                <a:hlinkClick r:id="rId2"/>
              </a:rPr>
              <a:t>aaweb</a:t>
            </a:r>
            <a:r>
              <a:rPr lang="ru-RU" sz="2400" u="sng" smtClean="0">
                <a:hlinkClick r:id="rId2"/>
              </a:rPr>
              <a:t>.</a:t>
            </a:r>
            <a:r>
              <a:rPr lang="en-US" sz="2400" u="sng" smtClean="0">
                <a:hlinkClick r:id="rId2"/>
              </a:rPr>
              <a:t>gallaudet</a:t>
            </a:r>
            <a:r>
              <a:rPr lang="ru-RU" sz="2400" u="sng" smtClean="0">
                <a:hlinkClick r:id="rId2"/>
              </a:rPr>
              <a:t>.</a:t>
            </a:r>
            <a:r>
              <a:rPr lang="en-US" sz="2400" u="sng" smtClean="0">
                <a:hlinkClick r:id="rId2"/>
              </a:rPr>
              <a:t>edu</a:t>
            </a:r>
            <a:r>
              <a:rPr lang="ru-RU" sz="2400" u="sng" smtClean="0">
                <a:hlinkClick r:id="rId2"/>
              </a:rPr>
              <a:t>/</a:t>
            </a:r>
            <a:r>
              <a:rPr lang="en-US" sz="2400" u="sng" smtClean="0">
                <a:hlinkClick r:id="rId2"/>
              </a:rPr>
              <a:t>CLAST</a:t>
            </a:r>
            <a:r>
              <a:rPr lang="ru-RU" sz="2400" u="sng" smtClean="0">
                <a:hlinkClick r:id="rId2"/>
              </a:rPr>
              <a:t>/</a:t>
            </a:r>
            <a:r>
              <a:rPr lang="en-US" sz="2400" u="sng" smtClean="0">
                <a:hlinkClick r:id="rId2"/>
              </a:rPr>
              <a:t>Tutorial</a:t>
            </a:r>
            <a:r>
              <a:rPr lang="ru-RU" sz="2400" u="sng" smtClean="0">
                <a:hlinkClick r:id="rId2"/>
              </a:rPr>
              <a:t>_</a:t>
            </a:r>
            <a:r>
              <a:rPr lang="en-US" sz="2400" u="sng" smtClean="0">
                <a:hlinkClick r:id="rId2"/>
              </a:rPr>
              <a:t>and</a:t>
            </a:r>
            <a:r>
              <a:rPr lang="ru-RU" sz="2400" u="sng" smtClean="0">
                <a:hlinkClick r:id="rId2"/>
              </a:rPr>
              <a:t>_</a:t>
            </a:r>
            <a:r>
              <a:rPr lang="en-US" sz="2400" u="sng" smtClean="0">
                <a:hlinkClick r:id="rId2"/>
              </a:rPr>
              <a:t>Instructional</a:t>
            </a:r>
            <a:r>
              <a:rPr lang="ru-RU" sz="2400" u="sng" smtClean="0">
                <a:hlinkClick r:id="rId2"/>
              </a:rPr>
              <a:t>_</a:t>
            </a:r>
            <a:r>
              <a:rPr lang="en-US" sz="2400" u="sng" smtClean="0">
                <a:hlinkClick r:id="rId2"/>
              </a:rPr>
              <a:t>Programs</a:t>
            </a:r>
            <a:r>
              <a:rPr lang="ru-RU" sz="2400" u="sng" smtClean="0">
                <a:hlinkClick r:id="rId2"/>
              </a:rPr>
              <a:t>/</a:t>
            </a:r>
            <a:r>
              <a:rPr lang="en-US" sz="2400" u="sng" smtClean="0">
                <a:hlinkClick r:id="rId2"/>
              </a:rPr>
              <a:t>English</a:t>
            </a:r>
            <a:r>
              <a:rPr lang="ru-RU" sz="2400" u="sng" smtClean="0">
                <a:hlinkClick r:id="rId2"/>
              </a:rPr>
              <a:t>_</a:t>
            </a:r>
            <a:r>
              <a:rPr lang="en-US" sz="2400" u="sng" smtClean="0">
                <a:hlinkClick r:id="rId2"/>
              </a:rPr>
              <a:t>Works</a:t>
            </a:r>
            <a:r>
              <a:rPr lang="ru-RU" sz="2400" u="sng" smtClean="0">
                <a:hlinkClick r:id="rId2"/>
              </a:rPr>
              <a:t>/</a:t>
            </a:r>
            <a:r>
              <a:rPr lang="en-US" sz="2400" u="sng" smtClean="0">
                <a:hlinkClick r:id="rId2"/>
              </a:rPr>
              <a:t>Writing</a:t>
            </a:r>
            <a:r>
              <a:rPr lang="ru-RU" sz="2400" u="sng" smtClean="0">
                <a:hlinkClick r:id="rId2"/>
              </a:rPr>
              <a:t>/</a:t>
            </a:r>
            <a:r>
              <a:rPr lang="en-US" sz="2400" u="sng" smtClean="0">
                <a:hlinkClick r:id="rId2"/>
              </a:rPr>
              <a:t>Essays</a:t>
            </a:r>
            <a:r>
              <a:rPr lang="ru-RU" sz="2400" u="sng" smtClean="0">
                <a:hlinkClick r:id="rId2"/>
              </a:rPr>
              <a:t>.</a:t>
            </a:r>
            <a:r>
              <a:rPr lang="en-US" sz="2400" u="sng" smtClean="0">
                <a:hlinkClick r:id="rId2"/>
              </a:rPr>
              <a:t>html</a:t>
            </a:r>
            <a:r>
              <a:rPr lang="en-US" sz="2400" smtClean="0"/>
              <a:t> </a:t>
            </a:r>
            <a:endParaRPr lang="ru-RU" sz="2400" smtClean="0"/>
          </a:p>
          <a:p>
            <a:r>
              <a:rPr lang="ru-RU" sz="2400" u="sng" smtClean="0">
                <a:hlinkClick r:id="rId3"/>
              </a:rPr>
              <a:t>http://www.usingenglish.com/resources/essays/</a:t>
            </a:r>
            <a:endParaRPr lang="ru-RU" sz="2400" u="sng" smtClean="0"/>
          </a:p>
          <a:p>
            <a:r>
              <a:rPr lang="ru-RU" sz="2400" smtClean="0">
                <a:hlinkClick r:id="rId4" action="ppaction://hlinkfile"/>
              </a:rPr>
              <a:t>Методическое письмо Федеральной предметной комиссии по иностранным языкам</a:t>
            </a:r>
            <a:endParaRPr lang="ru-RU" sz="2400" smtClean="0"/>
          </a:p>
          <a:p>
            <a:pPr eaLnBrk="1" hangingPunct="1"/>
            <a:r>
              <a:rPr lang="ru-RU" sz="2400" smtClean="0">
                <a:hlinkClick r:id="rId5" action="ppaction://hlinkfile"/>
              </a:rPr>
              <a:t>Р.П.Мильруд «Эссе как форма творческого письменного высказывания» </a:t>
            </a:r>
            <a:endParaRPr lang="ru-RU" sz="2400" smtClean="0"/>
          </a:p>
          <a:p>
            <a:pPr eaLnBrk="1" hangingPunct="1"/>
            <a:r>
              <a:rPr lang="ru-RU" sz="2400" smtClean="0">
                <a:hlinkClick r:id="rId6" action="ppaction://hlinkfile"/>
              </a:rPr>
              <a:t>Примеры упражнений для подготовки учащихся к написанию эссе</a:t>
            </a:r>
            <a:endParaRPr lang="ru-RU" sz="2400" smtClean="0"/>
          </a:p>
          <a:p>
            <a:pPr eaLnBrk="1" hangingPunct="1"/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525129"/>
                </a:solidFill>
              </a:rPr>
              <a:t>В презентации использованы:</a:t>
            </a: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571500" y="1500188"/>
            <a:ext cx="8143875" cy="355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2"/>
              </a:rPr>
              <a:t>http://www.englishforbusiness.ru/materials/essay/writing/</a:t>
            </a:r>
            <a:endParaRPr lang="en-US"/>
          </a:p>
          <a:p>
            <a:r>
              <a:rPr lang="en-US">
                <a:hlinkClick r:id="rId3"/>
              </a:rPr>
              <a:t>http://www.it-n.ru/communities.aspx?cat_no=14410&amp;lib_no=25603&amp;tmpl=lib</a:t>
            </a:r>
            <a:r>
              <a:rPr lang="en-US"/>
              <a:t> </a:t>
            </a:r>
          </a:p>
          <a:p>
            <a:r>
              <a:rPr lang="en-US"/>
              <a:t>(</a:t>
            </a:r>
            <a:r>
              <a:rPr lang="ru-RU"/>
              <a:t> работы Говоровой  Н.В. по подготовке к ЕГЭ)</a:t>
            </a:r>
          </a:p>
          <a:p>
            <a:r>
              <a:rPr lang="en-US">
                <a:hlinkClick r:id="rId4"/>
              </a:rPr>
              <a:t>http://www.fipi.ru/</a:t>
            </a:r>
            <a:endParaRPr lang="ru-RU"/>
          </a:p>
          <a:p>
            <a:r>
              <a:rPr lang="ru-RU"/>
              <a:t>Материалы форума</a:t>
            </a:r>
          </a:p>
          <a:p>
            <a:r>
              <a:rPr lang="en-US">
                <a:hlinkClick r:id="rId5"/>
              </a:rPr>
              <a:t>http://www.englishteachers.ru/forum/index.php?s=cf367ae7d3bc003454d012127a3a1afe&amp;showforum=56</a:t>
            </a:r>
            <a:r>
              <a:rPr lang="ru-RU"/>
              <a:t> </a:t>
            </a:r>
            <a:endParaRPr lang="en-US"/>
          </a:p>
          <a:p>
            <a:pPr>
              <a:lnSpc>
                <a:spcPct val="90000"/>
              </a:lnSpc>
            </a:pPr>
            <a:r>
              <a:rPr lang="ru-RU" b="1"/>
              <a:t>М.В.Вербицкая,</a:t>
            </a:r>
          </a:p>
          <a:p>
            <a:pPr>
              <a:lnSpc>
                <a:spcPct val="90000"/>
              </a:lnSpc>
            </a:pPr>
            <a:r>
              <a:rPr lang="ru-RU" b="1"/>
              <a:t>председатель Федеральной предметной комиссии по иностранным языкам, Заслуженный работник высшей школы</a:t>
            </a:r>
          </a:p>
          <a:p>
            <a:pPr>
              <a:lnSpc>
                <a:spcPct val="90000"/>
              </a:lnSpc>
            </a:pPr>
            <a:r>
              <a:rPr lang="en-US" b="1"/>
              <a:t>  </a:t>
            </a:r>
            <a:r>
              <a:rPr lang="ru-RU" b="1"/>
              <a:t>«Актуальные проблемы ЕГЭ»</a:t>
            </a:r>
            <a:r>
              <a:rPr lang="en-US" b="1">
                <a:solidFill>
                  <a:schemeClr val="tx2"/>
                </a:solidFill>
                <a:hlinkClick r:id="rId6"/>
              </a:rPr>
              <a:t> verb@ffl.msu.ru</a:t>
            </a:r>
            <a:endParaRPr lang="ru-RU"/>
          </a:p>
          <a:p>
            <a:pPr>
              <a:lnSpc>
                <a:spcPct val="90000"/>
              </a:lnSpc>
            </a:pPr>
            <a:endParaRPr lang="ru-RU" b="1"/>
          </a:p>
          <a:p>
            <a:r>
              <a:rPr lang="ru-RU"/>
              <a:t> 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1643063" y="5429250"/>
            <a:ext cx="5715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 i="1">
                <a:solidFill>
                  <a:srgbClr val="525129"/>
                </a:solidFill>
              </a:rPr>
              <a:t>GOOD LUCK!</a:t>
            </a:r>
            <a:endParaRPr lang="ru-RU" sz="6000" b="1" i="1">
              <a:solidFill>
                <a:srgbClr val="52512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">
  <a:themeElements>
    <a:clrScheme name="Текс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кст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Текст</Template>
  <TotalTime>279</TotalTime>
  <Words>1039</Words>
  <Application>Microsoft Office PowerPoint</Application>
  <PresentationFormat>Экран (4:3)</PresentationFormat>
  <Paragraphs>123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Текст</vt:lpstr>
      <vt:lpstr>Учись писать эссе</vt:lpstr>
      <vt:lpstr>N B !</vt:lpstr>
      <vt:lpstr>Структура</vt:lpstr>
      <vt:lpstr>Объем письменной работы</vt:lpstr>
      <vt:lpstr>Критерии оценки эссе</vt:lpstr>
      <vt:lpstr>Cловарь  полезных слов и выражений.</vt:lpstr>
      <vt:lpstr>Cловарь  полезных слов и выражений.</vt:lpstr>
      <vt:lpstr>Aлгоритм работы</vt:lpstr>
      <vt:lpstr>«За» и «против»</vt:lpstr>
      <vt:lpstr>«За» и «против» </vt:lpstr>
      <vt:lpstr>Ваше мнение </vt:lpstr>
      <vt:lpstr>Ваше мнение</vt:lpstr>
      <vt:lpstr>Демо - 2010</vt:lpstr>
      <vt:lpstr>Приложение </vt:lpstr>
      <vt:lpstr>В презентации использованы:</vt:lpstr>
    </vt:vector>
  </TitlesOfParts>
  <Company>dd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Учись писать ЭССЕ</dc:title>
  <dc:creator>ss</dc:creator>
  <cp:lastModifiedBy>User</cp:lastModifiedBy>
  <cp:revision>35</cp:revision>
  <dcterms:created xsi:type="dcterms:W3CDTF">2009-09-28T18:19:58Z</dcterms:created>
  <dcterms:modified xsi:type="dcterms:W3CDTF">2025-12-08T10:18:51Z</dcterms:modified>
</cp:coreProperties>
</file>